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744" r:id="rId1"/>
  </p:sldMasterIdLst>
  <p:notesMasterIdLst>
    <p:notesMasterId r:id="rId20"/>
  </p:notesMasterIdLst>
  <p:sldIdLst>
    <p:sldId id="258" r:id="rId2"/>
    <p:sldId id="259" r:id="rId3"/>
    <p:sldId id="260" r:id="rId4"/>
    <p:sldId id="257" r:id="rId5"/>
    <p:sldId id="261" r:id="rId6"/>
    <p:sldId id="265" r:id="rId7"/>
    <p:sldId id="262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6" r:id="rId18"/>
    <p:sldId id="277" r:id="rId19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Εισαγωγή" id="{965E0A7F-B726-0A4E-8DC3-8F704BA2EE43}">
          <p14:sldIdLst>
            <p14:sldId id="258"/>
          </p14:sldIdLst>
        </p14:section>
        <p14:section name="Πρόβλημα &amp; λύση" id="{208D005B-351A-944C-8F90-4EDAC52B4A8E}">
          <p14:sldIdLst>
            <p14:sldId id="259"/>
            <p14:sldId id="260"/>
          </p14:sldIdLst>
        </p14:section>
        <p14:section name="Περιγραφή Chafer" id="{0EFBAC21-2B54-E94B-BDEE-53DB173AE235}">
          <p14:sldIdLst>
            <p14:sldId id="257"/>
            <p14:sldId id="261"/>
            <p14:sldId id="265"/>
            <p14:sldId id="262"/>
            <p14:sldId id="266"/>
            <p14:sldId id="267"/>
          </p14:sldIdLst>
        </p14:section>
        <p14:section name="Ανταγωνισμός" id="{B08AE27C-9EF8-2A4B-84AB-C3B90EBDEE1E}">
          <p14:sldIdLst>
            <p14:sldId id="268"/>
            <p14:sldId id="269"/>
            <p14:sldId id="270"/>
          </p14:sldIdLst>
        </p14:section>
        <p14:section name="Οικονομικά" id="{E72FD995-E9F5-FE46-9718-866A3EE84355}">
          <p14:sldIdLst>
            <p14:sldId id="271"/>
            <p14:sldId id="272"/>
            <p14:sldId id="273"/>
            <p14:sldId id="274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799C6C-0D83-9441-B2CF-0373C1CAEC16}" v="218" dt="2019-05-26T15:23:03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55"/>
    <p:restoredTop sz="94751"/>
  </p:normalViewPr>
  <p:slideViewPr>
    <p:cSldViewPr snapToGrid="0">
      <p:cViewPr varScale="1">
        <p:scale>
          <a:sx n="121" d="100"/>
          <a:sy n="121" d="100"/>
        </p:scale>
        <p:origin x="1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____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________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Φύλλο1!$B$1</c:f>
              <c:strCache>
                <c:ptCount val="1"/>
                <c:pt idx="0">
                  <c:v>πελάτες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l-G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Φύλλο1!$A$2:$A$6</c:f>
              <c:strCache>
                <c:ptCount val="5"/>
                <c:pt idx="0">
                  <c:v>1ο έτος</c:v>
                </c:pt>
                <c:pt idx="1">
                  <c:v>2ο έτος</c:v>
                </c:pt>
                <c:pt idx="2">
                  <c:v>3ο έτος</c:v>
                </c:pt>
                <c:pt idx="3">
                  <c:v>4ο έτος</c:v>
                </c:pt>
                <c:pt idx="4">
                  <c:v>5ο έτος</c:v>
                </c:pt>
              </c:strCache>
            </c:strRef>
          </c:cat>
          <c:val>
            <c:numRef>
              <c:f>Φύλλο1!$B$2:$B$6</c:f>
              <c:numCache>
                <c:formatCode>General</c:formatCode>
                <c:ptCount val="5"/>
                <c:pt idx="0">
                  <c:v>70</c:v>
                </c:pt>
                <c:pt idx="1">
                  <c:v>500</c:v>
                </c:pt>
                <c:pt idx="2">
                  <c:v>2000</c:v>
                </c:pt>
                <c:pt idx="3">
                  <c:v>5000</c:v>
                </c:pt>
                <c:pt idx="4">
                  <c:v>15000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E7E-854D-8053-23F77710B3F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56627247"/>
        <c:axId val="56628927"/>
      </c:lineChart>
      <c:catAx>
        <c:axId val="566272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56628927"/>
        <c:crosses val="autoZero"/>
        <c:auto val="1"/>
        <c:lblAlgn val="ctr"/>
        <c:lblOffset val="100"/>
        <c:noMultiLvlLbl val="0"/>
      </c:catAx>
      <c:valAx>
        <c:axId val="56628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566272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Φύλλο1!$B$1</c:f>
              <c:strCache>
                <c:ptCount val="1"/>
                <c:pt idx="0">
                  <c:v>πελάτες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l-G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Φύλλο1!$A$2:$A$6</c:f>
              <c:strCache>
                <c:ptCount val="5"/>
                <c:pt idx="0">
                  <c:v>1ο έτος</c:v>
                </c:pt>
                <c:pt idx="1">
                  <c:v>2ο έτος</c:v>
                </c:pt>
                <c:pt idx="2">
                  <c:v>3ο έτος</c:v>
                </c:pt>
                <c:pt idx="3">
                  <c:v>4ο έτος</c:v>
                </c:pt>
                <c:pt idx="4">
                  <c:v>5ο έτος</c:v>
                </c:pt>
              </c:strCache>
            </c:strRef>
          </c:cat>
          <c:val>
            <c:numRef>
              <c:f>Φύλλο1!$B$2:$B$6</c:f>
              <c:numCache>
                <c:formatCode>General</c:formatCode>
                <c:ptCount val="5"/>
                <c:pt idx="0">
                  <c:v>5</c:v>
                </c:pt>
                <c:pt idx="1">
                  <c:v>10</c:v>
                </c:pt>
                <c:pt idx="2">
                  <c:v>30</c:v>
                </c:pt>
                <c:pt idx="3">
                  <c:v>60</c:v>
                </c:pt>
                <c:pt idx="4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E27-0C49-BB0B-E9051693FE4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56627247"/>
        <c:axId val="56628927"/>
      </c:lineChart>
      <c:catAx>
        <c:axId val="566272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56628927"/>
        <c:crosses val="autoZero"/>
        <c:auto val="1"/>
        <c:lblAlgn val="ctr"/>
        <c:lblOffset val="100"/>
        <c:noMultiLvlLbl val="0"/>
      </c:catAx>
      <c:valAx>
        <c:axId val="56628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l-GR"/>
          </a:p>
        </c:txPr>
        <c:crossAx val="566272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l-G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l-G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tiff>
</file>

<file path=ppt/media/image35.png>
</file>

<file path=ppt/media/image36.tiff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311D2-657A-1745-B35C-C56AE4DEB602}" type="datetimeFigureOut">
              <a:rPr lang="el-GR" smtClean="0"/>
              <a:t>26/5/19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1C8C5-C6A1-424A-9DC7-DFFE78F92FE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24495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l-GR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2D717E20-45D5-9140-A4B9-DF28F0C641EE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493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4358E-ADB0-1549-8748-255D1C50AE61}" type="datetime1">
              <a:rPr lang="el-GR" smtClean="0"/>
              <a:t>26/5/19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1638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EC25B-89FE-9E49-9AFB-7F9EF656ABF0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9733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CA467-04BF-A14F-968D-4F9FE8065AF1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9231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38167-90E0-AE4A-A8EC-DACA966A3A7E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773008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FB2D8-FE5F-D049-8D21-8151D46A6143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16321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2A92-C79E-A542-8021-9A6BC149F2CC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9710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l-GR"/>
              <a:t>Click to edit Master text styles</a:t>
            </a:r>
          </a:p>
          <a:p>
            <a:pPr lvl="1"/>
            <a:r>
              <a:rPr lang="el-GR"/>
              <a:t>Second level</a:t>
            </a:r>
          </a:p>
          <a:p>
            <a:pPr lvl="2"/>
            <a:r>
              <a:rPr lang="el-GR"/>
              <a:t>Third level</a:t>
            </a:r>
          </a:p>
          <a:p>
            <a:pPr lvl="3"/>
            <a:r>
              <a:rPr lang="el-GR"/>
              <a:t>Fourth level</a:t>
            </a:r>
          </a:p>
          <a:p>
            <a:pPr lvl="4"/>
            <a:r>
              <a:rPr lang="el-G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1735B-F170-1440-9A9E-8907C788E583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2515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l-GR"/>
              <a:t>Click to edit Master text styles</a:t>
            </a:r>
          </a:p>
          <a:p>
            <a:pPr lvl="1"/>
            <a:r>
              <a:rPr lang="el-GR"/>
              <a:t>Second level</a:t>
            </a:r>
          </a:p>
          <a:p>
            <a:pPr lvl="2"/>
            <a:r>
              <a:rPr lang="el-GR"/>
              <a:t>Third level</a:t>
            </a:r>
          </a:p>
          <a:p>
            <a:pPr lvl="3"/>
            <a:r>
              <a:rPr lang="el-GR"/>
              <a:t>Fourth level</a:t>
            </a:r>
          </a:p>
          <a:p>
            <a:pPr lvl="4"/>
            <a:r>
              <a:rPr lang="el-G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43BD-9CDF-8149-8CAB-CAD9724886FF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6225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Click to edit Master text styles</a:t>
            </a:r>
          </a:p>
          <a:p>
            <a:pPr lvl="1"/>
            <a:r>
              <a:rPr lang="el-GR"/>
              <a:t>Second level</a:t>
            </a:r>
          </a:p>
          <a:p>
            <a:pPr lvl="2"/>
            <a:r>
              <a:rPr lang="el-GR"/>
              <a:t>Third level</a:t>
            </a:r>
          </a:p>
          <a:p>
            <a:pPr lvl="3"/>
            <a:r>
              <a:rPr lang="el-GR"/>
              <a:t>Fourth level</a:t>
            </a:r>
          </a:p>
          <a:p>
            <a:pPr lvl="4"/>
            <a:r>
              <a:rPr lang="el-G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A2BED-D92E-854B-A854-143696A17A30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80829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6BE3-77AD-CF4B-89DD-8E1F5FDC334B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3843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l-GR"/>
              <a:t>Click to edit Master text styles</a:t>
            </a:r>
          </a:p>
          <a:p>
            <a:pPr lvl="1"/>
            <a:r>
              <a:rPr lang="el-GR"/>
              <a:t>Second level</a:t>
            </a:r>
          </a:p>
          <a:p>
            <a:pPr lvl="2"/>
            <a:r>
              <a:rPr lang="el-GR"/>
              <a:t>Third level</a:t>
            </a:r>
          </a:p>
          <a:p>
            <a:pPr lvl="3"/>
            <a:r>
              <a:rPr lang="el-GR"/>
              <a:t>Fourth level</a:t>
            </a:r>
          </a:p>
          <a:p>
            <a:pPr lvl="4"/>
            <a:r>
              <a:rPr lang="el-GR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l-GR"/>
              <a:t>Click to edit Master text styles</a:t>
            </a:r>
          </a:p>
          <a:p>
            <a:pPr lvl="1"/>
            <a:r>
              <a:rPr lang="el-GR"/>
              <a:t>Second level</a:t>
            </a:r>
          </a:p>
          <a:p>
            <a:pPr lvl="2"/>
            <a:r>
              <a:rPr lang="el-GR"/>
              <a:t>Third level</a:t>
            </a:r>
          </a:p>
          <a:p>
            <a:pPr lvl="3"/>
            <a:r>
              <a:rPr lang="el-GR"/>
              <a:t>Fourth level</a:t>
            </a:r>
          </a:p>
          <a:p>
            <a:pPr lvl="4"/>
            <a:r>
              <a:rPr lang="el-GR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C21B-D326-2648-A7BB-434E62692ED6}" type="datetime1">
              <a:rPr lang="el-GR" smtClean="0"/>
              <a:t>26/5/19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140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l-GR"/>
              <a:t>Click to edit Master text styles</a:t>
            </a:r>
          </a:p>
          <a:p>
            <a:pPr lvl="1"/>
            <a:r>
              <a:rPr lang="el-GR"/>
              <a:t>Second level</a:t>
            </a:r>
          </a:p>
          <a:p>
            <a:pPr lvl="2"/>
            <a:r>
              <a:rPr lang="el-GR"/>
              <a:t>Third level</a:t>
            </a:r>
          </a:p>
          <a:p>
            <a:pPr lvl="3"/>
            <a:r>
              <a:rPr lang="el-GR"/>
              <a:t>Fourth level</a:t>
            </a:r>
          </a:p>
          <a:p>
            <a:pPr lvl="4"/>
            <a:r>
              <a:rPr lang="el-GR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l-GR"/>
              <a:t>Click to edit Master text styles</a:t>
            </a:r>
          </a:p>
          <a:p>
            <a:pPr lvl="1"/>
            <a:r>
              <a:rPr lang="el-GR"/>
              <a:t>Second level</a:t>
            </a:r>
          </a:p>
          <a:p>
            <a:pPr lvl="2"/>
            <a:r>
              <a:rPr lang="el-GR"/>
              <a:t>Third level</a:t>
            </a:r>
          </a:p>
          <a:p>
            <a:pPr lvl="3"/>
            <a:r>
              <a:rPr lang="el-GR"/>
              <a:t>Fourth level</a:t>
            </a:r>
          </a:p>
          <a:p>
            <a:pPr lvl="4"/>
            <a:r>
              <a:rPr lang="el-GR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4E82-C0DF-B34B-B81B-8EAEA127D18F}" type="datetime1">
              <a:rPr lang="el-GR" smtClean="0"/>
              <a:t>26/5/19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9548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2203A-9D8A-EC41-AACE-04D1416F2860}" type="datetime1">
              <a:rPr lang="el-GR" smtClean="0"/>
              <a:t>26/5/19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D6A4F-36C5-504E-96D3-6D5EF99E71A1}" type="datetime1">
              <a:rPr lang="el-GR" smtClean="0"/>
              <a:t>26/5/19</a:t>
            </a:fld>
            <a:endParaRPr lang="el-G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33959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l-GR"/>
              <a:t>Click to edit Master text styles</a:t>
            </a:r>
          </a:p>
          <a:p>
            <a:pPr lvl="1"/>
            <a:r>
              <a:rPr lang="el-GR"/>
              <a:t>Second level</a:t>
            </a:r>
          </a:p>
          <a:p>
            <a:pPr lvl="2"/>
            <a:r>
              <a:rPr lang="el-GR"/>
              <a:t>Third level</a:t>
            </a:r>
          </a:p>
          <a:p>
            <a:pPr lvl="3"/>
            <a:r>
              <a:rPr lang="el-GR"/>
              <a:t>Fourth level</a:t>
            </a:r>
          </a:p>
          <a:p>
            <a:pPr lvl="4"/>
            <a:r>
              <a:rPr lang="el-GR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D2542-BF2D-8848-AD7D-82ABAA8BCD54}" type="datetime1">
              <a:rPr lang="el-GR" smtClean="0"/>
              <a:t>26/5/19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413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35858-4759-0B4A-985E-383BC90D7637}" type="datetime1">
              <a:rPr lang="el-GR" smtClean="0"/>
              <a:t>26/5/19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00584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l-GR"/>
              <a:t>Click to edit Master text styles</a:t>
            </a:r>
          </a:p>
          <a:p>
            <a:pPr lvl="1"/>
            <a:r>
              <a:rPr lang="el-GR"/>
              <a:t>Second level</a:t>
            </a:r>
          </a:p>
          <a:p>
            <a:pPr lvl="2"/>
            <a:r>
              <a:rPr lang="el-GR"/>
              <a:t>Third level</a:t>
            </a:r>
          </a:p>
          <a:p>
            <a:pPr lvl="3"/>
            <a:r>
              <a:rPr lang="el-GR"/>
              <a:t>Fourth level</a:t>
            </a:r>
          </a:p>
          <a:p>
            <a:pPr lvl="4"/>
            <a:r>
              <a:rPr lang="el-G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884D16B-EB99-1940-AE98-0AB2FAA6E7EF}" type="datetime1">
              <a:rPr lang="el-GR" smtClean="0"/>
              <a:t>26/5/19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1D45B6D-1AE9-4C4D-AC38-C455C96DF37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67410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tiff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Relationship Id="rId9" Type="http://schemas.openxmlformats.org/officeDocument/2006/relationships/image" Target="../media/image2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1A81116-A3C9-41A2-A757-B1832A6EC7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799" y="3815256"/>
            <a:ext cx="3962400" cy="1061544"/>
          </a:xfrm>
        </p:spPr>
        <p:txBody>
          <a:bodyPr>
            <a:normAutofit/>
          </a:bodyPr>
          <a:lstStyle/>
          <a:p>
            <a:r>
              <a:rPr lang="el-GR" sz="1400" dirty="0">
                <a:latin typeface="Avenir Next Medium" panose="020B0503020202020204" pitchFamily="34" charset="0"/>
              </a:rPr>
              <a:t>ΠΑΝΑΓΙΩΤΗΣ ΒΙΡΒΙΛΛΗΣ - Ε15018</a:t>
            </a:r>
          </a:p>
          <a:p>
            <a:r>
              <a:rPr lang="el-GR" sz="1400" dirty="0">
                <a:latin typeface="Avenir Next Medium" panose="020B0503020202020204" pitchFamily="34" charset="0"/>
              </a:rPr>
              <a:t>ΑΛΕΞΑΝΔΡΟΣ ΡΑΙΚΟΣ - Ε15131</a:t>
            </a:r>
          </a:p>
          <a:p>
            <a:r>
              <a:rPr lang="el-GR" sz="1400" dirty="0">
                <a:latin typeface="Avenir Next Medium" panose="020B0503020202020204" pitchFamily="34" charset="0"/>
              </a:rPr>
              <a:t>ΑΝΔΡΕΑΣ ΠΡΙΦΤΗΣ - Ε15129</a:t>
            </a:r>
          </a:p>
        </p:txBody>
      </p:sp>
      <p:pic>
        <p:nvPicPr>
          <p:cNvPr id="6" name="Picture 6" descr="Εικόνα που περιέχει κείμενο&#10;&#10;Η περιγραφή δημιουργήθηκε με υψηλή αξιοπιστία">
            <a:extLst>
              <a:ext uri="{FF2B5EF4-FFF2-40B4-BE49-F238E27FC236}">
                <a16:creationId xmlns:a16="http://schemas.microsoft.com/office/drawing/2014/main" id="{34E5FFB9-6F4B-4859-894B-830A9B22C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612" y="1849822"/>
            <a:ext cx="4478775" cy="166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18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FE964D7-68FE-1749-89F9-15872FF27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Ανταγωνισμός</a:t>
            </a:r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D8D83DD1-D37A-C74B-8087-E7458FAA9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8FF563B7-5C63-7D4F-9A1E-3BFDC81D8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10</a:t>
            </a:fld>
            <a:endParaRPr lang="el-GR"/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8139E833-0926-844C-A18C-4E9980552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612" y="2891447"/>
            <a:ext cx="1507322" cy="520711"/>
          </a:xfrm>
          <a:prstGeom prst="rect">
            <a:avLst/>
          </a:prstGeom>
        </p:spPr>
      </p:pic>
      <p:pic>
        <p:nvPicPr>
          <p:cNvPr id="8" name="Εικόνα 7">
            <a:extLst>
              <a:ext uri="{FF2B5EF4-FFF2-40B4-BE49-F238E27FC236}">
                <a16:creationId xmlns:a16="http://schemas.microsoft.com/office/drawing/2014/main" id="{0C050561-F02C-BD47-BF30-2A0C715C1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964" y="4067797"/>
            <a:ext cx="2478666" cy="100841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</p:pic>
      <p:pic>
        <p:nvPicPr>
          <p:cNvPr id="10" name="Εικόνα 9" descr="Εικόνα που περιέχει κείμενο&#10;&#10;Περιγραφή που δημιουργήθηκε αυτόματα">
            <a:extLst>
              <a:ext uri="{FF2B5EF4-FFF2-40B4-BE49-F238E27FC236}">
                <a16:creationId xmlns:a16="http://schemas.microsoft.com/office/drawing/2014/main" id="{65566527-E766-6149-94EF-E52BC3E444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031" y="4062797"/>
            <a:ext cx="2026819" cy="1013410"/>
          </a:xfrm>
          <a:prstGeom prst="rect">
            <a:avLst/>
          </a:prstGeom>
        </p:spPr>
      </p:pic>
      <p:pic>
        <p:nvPicPr>
          <p:cNvPr id="11" name="Εικόνα 10">
            <a:extLst>
              <a:ext uri="{FF2B5EF4-FFF2-40B4-BE49-F238E27FC236}">
                <a16:creationId xmlns:a16="http://schemas.microsoft.com/office/drawing/2014/main" id="{418555A0-8ABE-B147-97CE-231EABCF7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6923" y="2776494"/>
            <a:ext cx="2482606" cy="89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423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EFB498B-D105-4448-B746-0534A6651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Στ</a:t>
            </a:r>
            <a:r>
              <a:rPr lang="en-US" dirty="0"/>
              <a:t>ό</a:t>
            </a:r>
            <a:r>
              <a:rPr lang="el-GR" dirty="0"/>
              <a:t>χος μας για την αγορά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E01A9EB6-1C6D-3A44-80EC-64215528F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Η </a:t>
            </a:r>
            <a:r>
              <a:rPr lang="en-US" sz="1800" dirty="0">
                <a:latin typeface="Avenir Next" panose="020B0503020202020204" pitchFamily="34" charset="0"/>
              </a:rPr>
              <a:t>Chafer </a:t>
            </a:r>
            <a:r>
              <a:rPr lang="el-GR" sz="1800" dirty="0">
                <a:latin typeface="Avenir Next" panose="020B0503020202020204" pitchFamily="34" charset="0"/>
              </a:rPr>
              <a:t>αποσκοπεί στο να προσεγγίσει και να διευκολύνει τη διαδικασία εύρεσης, επιλογής και διαχείρισης </a:t>
            </a:r>
            <a:r>
              <a:rPr lang="en-US" sz="1800" dirty="0">
                <a:latin typeface="Avenir Next" panose="020B0503020202020204" pitchFamily="34" charset="0"/>
              </a:rPr>
              <a:t>catering</a:t>
            </a:r>
            <a:r>
              <a:rPr lang="el-GR" sz="1800" dirty="0">
                <a:latin typeface="Avenir Next" panose="020B0503020202020204" pitchFamily="34" charset="0"/>
              </a:rPr>
              <a:t> για ιδι</a:t>
            </a:r>
            <a:r>
              <a:rPr lang="en-US" sz="1800" dirty="0">
                <a:latin typeface="Avenir Next" panose="020B0503020202020204" pitchFamily="34" charset="0"/>
              </a:rPr>
              <a:t>ώ</a:t>
            </a:r>
            <a:r>
              <a:rPr lang="el-GR" sz="1800" dirty="0">
                <a:latin typeface="Avenir Next" panose="020B0503020202020204" pitchFamily="34" charset="0"/>
              </a:rPr>
              <a:t>τες και επιχειρήσεις. Οι πελάτες αυτοί αποτελούνται από:</a:t>
            </a:r>
          </a:p>
          <a:p>
            <a:pPr marL="342900" indent="-342900">
              <a:buFont typeface="+mj-lt"/>
              <a:buAutoNum type="arabicPeriod"/>
            </a:pPr>
            <a:r>
              <a:rPr lang="el-GR" sz="1600" dirty="0">
                <a:latin typeface="Avenir Next" panose="020B0503020202020204" pitchFamily="34" charset="0"/>
              </a:rPr>
              <a:t>Διοργανωτές εκδηλώσεων (γάμων, βαφτίσεων, παιδικών πάρτι κλπ.) οι οποίοι/</a:t>
            </a:r>
            <a:r>
              <a:rPr lang="el-GR" sz="1600" dirty="0" err="1">
                <a:latin typeface="Avenir Next" panose="020B0503020202020204" pitchFamily="34" charset="0"/>
              </a:rPr>
              <a:t>ες</a:t>
            </a:r>
            <a:r>
              <a:rPr lang="el-GR" sz="1600" dirty="0">
                <a:latin typeface="Avenir Next" panose="020B0503020202020204" pitchFamily="34" charset="0"/>
              </a:rPr>
              <a:t> θέλουν να εξοικονομήσουν χρόνο και χρήματα.</a:t>
            </a:r>
          </a:p>
          <a:p>
            <a:pPr marL="342900" indent="-342900">
              <a:buFont typeface="+mj-lt"/>
              <a:buAutoNum type="arabicPeriod"/>
            </a:pPr>
            <a:r>
              <a:rPr lang="el-GR" sz="1600" dirty="0">
                <a:latin typeface="Avenir Next" panose="020B0503020202020204" pitchFamily="34" charset="0"/>
              </a:rPr>
              <a:t>Άτομα και οικογένειες με ενδιαφέρον για υπηρεσίες </a:t>
            </a:r>
            <a:r>
              <a:rPr lang="en-US" sz="1600" dirty="0">
                <a:latin typeface="Avenir Next" panose="020B0503020202020204" pitchFamily="34" charset="0"/>
              </a:rPr>
              <a:t>catering, </a:t>
            </a:r>
            <a:r>
              <a:rPr lang="el-GR" sz="1600" dirty="0" err="1">
                <a:latin typeface="Avenir Next" panose="020B0503020202020204" pitchFamily="34" charset="0"/>
              </a:rPr>
              <a:t>αλλ</a:t>
            </a:r>
            <a:r>
              <a:rPr lang="en-US" sz="1600" dirty="0">
                <a:latin typeface="Avenir Next" panose="020B0503020202020204" pitchFamily="34" charset="0"/>
              </a:rPr>
              <a:t>ά</a:t>
            </a:r>
            <a:r>
              <a:rPr lang="el-GR" sz="1600" dirty="0">
                <a:latin typeface="Avenir Next" panose="020B0503020202020204" pitchFamily="34" charset="0"/>
              </a:rPr>
              <a:t> χωρίς τον απαραίτητο χρόνο ή την απαραίτητη γνώση για τέτοιο διακανονισμό.</a:t>
            </a:r>
          </a:p>
          <a:p>
            <a:pPr marL="342900" indent="-342900">
              <a:buFont typeface="+mj-lt"/>
              <a:buAutoNum type="arabicPeriod"/>
            </a:pPr>
            <a:r>
              <a:rPr lang="el-GR" sz="1600" dirty="0">
                <a:latin typeface="Avenir Next" panose="020B0503020202020204" pitchFamily="34" charset="0"/>
              </a:rPr>
              <a:t>Επιχειρήσεις με ανάγκες σίτισης εργαζομένων.</a:t>
            </a:r>
            <a:endParaRPr lang="el-GR" sz="1800" dirty="0">
              <a:latin typeface="Avenir Next" panose="020B0503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l-GR" sz="1800" dirty="0">
              <a:latin typeface="Avenir Next" panose="020B0503020202020204" pitchFamily="34" charset="0"/>
            </a:endParaRPr>
          </a:p>
          <a:p>
            <a:endParaRPr lang="el-GR" sz="1800" dirty="0">
              <a:latin typeface="Avenir Next" panose="020B0503020202020204" pitchFamily="34" charset="0"/>
            </a:endParaRPr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5355A1FF-F60D-894E-86CA-B824D3DD9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CE953AFB-C25D-044F-BE9B-AD6D9752F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11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94293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06D2354-06DF-6E46-9CE4-AE1DC8B6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Εκτιμώμενα μεγέθη</a:t>
            </a:r>
            <a:r>
              <a:rPr lang="en-US" dirty="0"/>
              <a:t> </a:t>
            </a:r>
            <a:r>
              <a:rPr lang="el-GR" dirty="0"/>
              <a:t>αγοράς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63F88870-D611-8A4B-ACA7-CEB901B6F3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>
                <a:latin typeface="Avenir Next" panose="020B0503020202020204" pitchFamily="34" charset="0"/>
              </a:rPr>
              <a:t>Ιδιωτών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2786DC3A-D4A3-264A-B191-CFFBB85B62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2 εκ. πιθανοί πελάτες στην Ελλάδα</a:t>
            </a:r>
          </a:p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16% δυνατή διαθέσιμη αγορά</a:t>
            </a:r>
          </a:p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=</a:t>
            </a:r>
          </a:p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333.333 πελάτες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FD9990B8-C680-9546-8429-975F90FFF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l-GR" dirty="0">
                <a:latin typeface="Avenir Next" panose="020B0503020202020204" pitchFamily="34" charset="0"/>
              </a:rPr>
              <a:t>Επιχειρήσεων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666CA2DD-FD81-6A49-97E2-81B63C50E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671" y="3234796"/>
            <a:ext cx="4718304" cy="26410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60.000 πιθανοί πελάτες στην Ελλάδα</a:t>
            </a:r>
          </a:p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10% δυνατή διαθέσιμη αγορά</a:t>
            </a:r>
          </a:p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=</a:t>
            </a:r>
          </a:p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600 πελάτες</a:t>
            </a:r>
          </a:p>
        </p:txBody>
      </p:sp>
      <p:sp>
        <p:nvSpPr>
          <p:cNvPr id="7" name="Θέση υποσέλιδου 6">
            <a:extLst>
              <a:ext uri="{FF2B5EF4-FFF2-40B4-BE49-F238E27FC236}">
                <a16:creationId xmlns:a16="http://schemas.microsoft.com/office/drawing/2014/main" id="{AC501B08-9086-7545-B4F8-A846B620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8" name="Θέση αριθμού διαφάνειας 7">
            <a:extLst>
              <a:ext uri="{FF2B5EF4-FFF2-40B4-BE49-F238E27FC236}">
                <a16:creationId xmlns:a16="http://schemas.microsoft.com/office/drawing/2014/main" id="{E6C7F4F3-CDB9-CE45-AF18-476061BA3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12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648350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06D2354-06DF-6E46-9CE4-AE1DC8B6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Μοντέλο εσόδων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63F88870-D611-8A4B-ACA7-CEB901B6F3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>
                <a:latin typeface="Avenir Next" panose="020B0503020202020204" pitchFamily="34" charset="0"/>
              </a:rPr>
              <a:t>Για ιδιώτες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2786DC3A-D4A3-264A-B191-CFFBB85B6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0304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Έσοδα από προμήθεια υπηρεσιών</a:t>
            </a:r>
            <a:endParaRPr lang="el-GR" b="1" dirty="0">
              <a:latin typeface="Avenir Next" panose="020B0503020202020204" pitchFamily="34" charset="0"/>
            </a:endParaRPr>
          </a:p>
          <a:p>
            <a:pPr marL="0" indent="0">
              <a:buNone/>
            </a:pPr>
            <a:r>
              <a:rPr lang="el-GR" b="1" dirty="0">
                <a:latin typeface="Avenir Next" panose="020B0503020202020204" pitchFamily="34" charset="0"/>
              </a:rPr>
              <a:t>3,0%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FD9990B8-C680-9546-8429-975F90FFF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l-GR" dirty="0">
                <a:latin typeface="Avenir Next" panose="020B0503020202020204" pitchFamily="34" charset="0"/>
              </a:rPr>
              <a:t>Για επιχειρήσεις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666CA2DD-FD81-6A49-97E2-81B63C50E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671" y="3234796"/>
            <a:ext cx="4718304" cy="20304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Έσοδα από προμήθεια υπηρεσιών</a:t>
            </a:r>
            <a:endParaRPr lang="el-GR" sz="1800" b="1" dirty="0">
              <a:latin typeface="Avenir Next" panose="020B0503020202020204" pitchFamily="34" charset="0"/>
            </a:endParaRPr>
          </a:p>
          <a:p>
            <a:pPr marL="0" indent="0">
              <a:buNone/>
            </a:pPr>
            <a:r>
              <a:rPr lang="el-GR" b="1" dirty="0">
                <a:latin typeface="Avenir Next" panose="020B0503020202020204" pitchFamily="34" charset="0"/>
              </a:rPr>
              <a:t>2,5%</a:t>
            </a:r>
          </a:p>
        </p:txBody>
      </p:sp>
      <p:sp>
        <p:nvSpPr>
          <p:cNvPr id="7" name="Θέση υποσέλιδου 6">
            <a:extLst>
              <a:ext uri="{FF2B5EF4-FFF2-40B4-BE49-F238E27FC236}">
                <a16:creationId xmlns:a16="http://schemas.microsoft.com/office/drawing/2014/main" id="{AC501B08-9086-7545-B4F8-A846B620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8" name="Θέση αριθμού διαφάνειας 7">
            <a:extLst>
              <a:ext uri="{FF2B5EF4-FFF2-40B4-BE49-F238E27FC236}">
                <a16:creationId xmlns:a16="http://schemas.microsoft.com/office/drawing/2014/main" id="{E6C7F4F3-CDB9-CE45-AF18-476061BA3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13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18584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06D2354-06DF-6E46-9CE4-AE1DC8B6B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Εκτιμώμενα έσοδα αγοράς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63F88870-D611-8A4B-ACA7-CEB901B6F3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>
                <a:latin typeface="Avenir Next" panose="020B0503020202020204" pitchFamily="34" charset="0"/>
              </a:rPr>
              <a:t>Ιδιωτών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2786DC3A-D4A3-264A-B191-CFFBB85B6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0304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l-G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€9/άτομο για ~100 άτομα = €900/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catering.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€900</a:t>
            </a:r>
            <a:r>
              <a:rPr lang="el-G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/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catering </a:t>
            </a:r>
            <a:r>
              <a:rPr lang="el-G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για 333.333 πελάτες = €299.999.970</a:t>
            </a:r>
            <a:r>
              <a:rPr lang="el-GR" sz="1400" dirty="0">
                <a:latin typeface="Avenir Next" panose="020B0503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l-GR" sz="1800" b="1" dirty="0">
                <a:latin typeface="Avenir Next" panose="020B0503020202020204" pitchFamily="34" charset="0"/>
              </a:rPr>
              <a:t>Συνολικό εισόδημα</a:t>
            </a:r>
          </a:p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€8.999.999,1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FD9990B8-C680-9546-8429-975F90FFF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l-GR" dirty="0">
                <a:latin typeface="Avenir Next" panose="020B0503020202020204" pitchFamily="34" charset="0"/>
              </a:rPr>
              <a:t>Επιχειρήσεων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666CA2DD-FD81-6A49-97E2-81B63C50E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671" y="3234796"/>
            <a:ext cx="4718304" cy="26410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l-G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€5/άτομο για ~100 άτομα = €500/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catering.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€500</a:t>
            </a:r>
            <a:r>
              <a:rPr lang="el-G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/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catering </a:t>
            </a:r>
            <a:r>
              <a:rPr lang="el-G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για 600 πελάτες = €300000/ημέρα.</a:t>
            </a:r>
          </a:p>
          <a:p>
            <a:pPr marL="0" indent="0">
              <a:buNone/>
            </a:pPr>
            <a:r>
              <a:rPr lang="el-G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€300000/ημέρα για ~170 ημέρες/χρόνο = €51.000.000.</a:t>
            </a:r>
          </a:p>
          <a:p>
            <a:pPr marL="0" indent="0">
              <a:buNone/>
            </a:pPr>
            <a:r>
              <a:rPr lang="el-GR" sz="1800" b="1" dirty="0">
                <a:latin typeface="Avenir Next" panose="020B0503020202020204" pitchFamily="34" charset="0"/>
              </a:rPr>
              <a:t>Συνολικό εισόδημα</a:t>
            </a:r>
          </a:p>
          <a:p>
            <a:pPr marL="0" indent="0">
              <a:buNone/>
            </a:pPr>
            <a:r>
              <a:rPr lang="el-GR" sz="1800" dirty="0">
                <a:latin typeface="Avenir Next" panose="020B0503020202020204" pitchFamily="34" charset="0"/>
              </a:rPr>
              <a:t>€1.275.000</a:t>
            </a:r>
          </a:p>
        </p:txBody>
      </p:sp>
      <p:sp>
        <p:nvSpPr>
          <p:cNvPr id="7" name="Θέση υποσέλιδου 6">
            <a:extLst>
              <a:ext uri="{FF2B5EF4-FFF2-40B4-BE49-F238E27FC236}">
                <a16:creationId xmlns:a16="http://schemas.microsoft.com/office/drawing/2014/main" id="{AC501B08-9086-7545-B4F8-A846B620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8" name="Θέση αριθμού διαφάνειας 7">
            <a:extLst>
              <a:ext uri="{FF2B5EF4-FFF2-40B4-BE49-F238E27FC236}">
                <a16:creationId xmlns:a16="http://schemas.microsoft.com/office/drawing/2014/main" id="{E6C7F4F3-CDB9-CE45-AF18-476061BA3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14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12234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0B52D1D-42CB-3C49-8ED4-7773F19D7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Σενάριο πωλήσεων σε ιδιώτες</a:t>
            </a:r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E20F1546-726C-0D4C-86EF-AA5BDBAF3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8C0C6613-4D22-3B45-B9B4-C780E3B82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15</a:t>
            </a:fld>
            <a:endParaRPr lang="el-GR"/>
          </a:p>
        </p:txBody>
      </p:sp>
      <p:graphicFrame>
        <p:nvGraphicFramePr>
          <p:cNvPr id="9" name="Θέση περιεχομένου 8">
            <a:extLst>
              <a:ext uri="{FF2B5EF4-FFF2-40B4-BE49-F238E27FC236}">
                <a16:creationId xmlns:a16="http://schemas.microsoft.com/office/drawing/2014/main" id="{12D19EC6-15D7-D946-BE74-1A9DFCAACD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8961982"/>
              </p:ext>
            </p:extLst>
          </p:nvPr>
        </p:nvGraphicFramePr>
        <p:xfrm>
          <a:off x="1295402" y="2557993"/>
          <a:ext cx="9601196" cy="31942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38824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0B52D1D-42CB-3C49-8ED4-7773F19D7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Σενάριο πωλήσεων σε επιχειρήσεις</a:t>
            </a:r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E20F1546-726C-0D4C-86EF-AA5BDBAF3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8C0C6613-4D22-3B45-B9B4-C780E3B82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16</a:t>
            </a:fld>
            <a:endParaRPr lang="el-GR"/>
          </a:p>
        </p:txBody>
      </p:sp>
      <p:graphicFrame>
        <p:nvGraphicFramePr>
          <p:cNvPr id="8" name="Θέση περιεχομένου 7">
            <a:extLst>
              <a:ext uri="{FF2B5EF4-FFF2-40B4-BE49-F238E27FC236}">
                <a16:creationId xmlns:a16="http://schemas.microsoft.com/office/drawing/2014/main" id="{D0B9EB1B-0CE8-FB4D-93BB-8EFBA134C3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6282219"/>
              </p:ext>
            </p:extLst>
          </p:nvPr>
        </p:nvGraphicFramePr>
        <p:xfrm>
          <a:off x="1295400" y="2557463"/>
          <a:ext cx="9601200" cy="331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05144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υποσέλιδου 1">
            <a:extLst>
              <a:ext uri="{FF2B5EF4-FFF2-40B4-BE49-F238E27FC236}">
                <a16:creationId xmlns:a16="http://schemas.microsoft.com/office/drawing/2014/main" id="{C04A44FA-F827-6E40-8B12-7F7CC311D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3" name="Θέση αριθμού διαφάνειας 2">
            <a:extLst>
              <a:ext uri="{FF2B5EF4-FFF2-40B4-BE49-F238E27FC236}">
                <a16:creationId xmlns:a16="http://schemas.microsoft.com/office/drawing/2014/main" id="{86002B6D-0DFC-E045-94A9-233AC299B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17</a:t>
            </a:fld>
            <a:endParaRPr lang="el-GR"/>
          </a:p>
        </p:txBody>
      </p:sp>
      <p:sp>
        <p:nvSpPr>
          <p:cNvPr id="4" name="Τίτλος 1">
            <a:extLst>
              <a:ext uri="{FF2B5EF4-FFF2-40B4-BE49-F238E27FC236}">
                <a16:creationId xmlns:a16="http://schemas.microsoft.com/office/drawing/2014/main" id="{7894D27E-4802-DB42-A3B0-82104C259B6B}"/>
              </a:ext>
            </a:extLst>
          </p:cNvPr>
          <p:cNvSpPr txBox="1">
            <a:spLocks/>
          </p:cNvSpPr>
          <p:nvPr/>
        </p:nvSpPr>
        <p:spPr>
          <a:xfrm>
            <a:off x="1295401" y="1404481"/>
            <a:ext cx="9592732" cy="2954868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l-GR" sz="3200" dirty="0"/>
              <a:t>Η </a:t>
            </a:r>
            <a:r>
              <a:rPr lang="en-US" sz="3200" dirty="0"/>
              <a:t>Chafer </a:t>
            </a:r>
            <a:r>
              <a:rPr lang="el-GR" sz="3200" dirty="0"/>
              <a:t>ζητάει χρηματοδότηση μέσω δανείων, ύψους </a:t>
            </a:r>
            <a:br>
              <a:rPr lang="el-GR" sz="5400" dirty="0"/>
            </a:br>
            <a:endParaRPr lang="el-GR" sz="5400" dirty="0"/>
          </a:p>
          <a:p>
            <a:r>
              <a:rPr lang="el-GR" sz="8000" b="1" dirty="0"/>
              <a:t>€150.000*</a:t>
            </a:r>
            <a:endParaRPr lang="el-GR" sz="5400" b="1" dirty="0"/>
          </a:p>
        </p:txBody>
      </p:sp>
      <p:sp>
        <p:nvSpPr>
          <p:cNvPr id="5" name="Θέση κειμένου 2">
            <a:extLst>
              <a:ext uri="{FF2B5EF4-FFF2-40B4-BE49-F238E27FC236}">
                <a16:creationId xmlns:a16="http://schemas.microsoft.com/office/drawing/2014/main" id="{202C3E91-148C-2D42-8976-A88C814ABF9B}"/>
              </a:ext>
            </a:extLst>
          </p:cNvPr>
          <p:cNvSpPr txBox="1">
            <a:spLocks/>
          </p:cNvSpPr>
          <p:nvPr/>
        </p:nvSpPr>
        <p:spPr>
          <a:xfrm>
            <a:off x="1303868" y="5406954"/>
            <a:ext cx="9601199" cy="279400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l-GR" sz="1200" dirty="0">
                <a:latin typeface="Avenir Next" panose="020B0503020202020204" pitchFamily="34" charset="0"/>
              </a:rPr>
              <a:t>* Η χρηματοδότηση χωρίζεται σε δύο δάνεια της τάξης των €75.000 για το 1</a:t>
            </a:r>
            <a:r>
              <a:rPr lang="el-GR" sz="1200" baseline="30000" dirty="0">
                <a:latin typeface="Avenir Next" panose="020B0503020202020204" pitchFamily="34" charset="0"/>
              </a:rPr>
              <a:t>ο</a:t>
            </a:r>
            <a:r>
              <a:rPr lang="el-GR" sz="1200" dirty="0">
                <a:latin typeface="Avenir Next" panose="020B0503020202020204" pitchFamily="34" charset="0"/>
              </a:rPr>
              <a:t> και το 3</a:t>
            </a:r>
            <a:r>
              <a:rPr lang="el-GR" sz="1200" baseline="30000" dirty="0">
                <a:latin typeface="Avenir Next" panose="020B0503020202020204" pitchFamily="34" charset="0"/>
              </a:rPr>
              <a:t>ο</a:t>
            </a:r>
            <a:r>
              <a:rPr lang="el-GR" sz="1200" dirty="0">
                <a:latin typeface="Avenir Next" panose="020B0503020202020204" pitchFamily="34" charset="0"/>
              </a:rPr>
              <a:t> έτος λειτουργίας.</a:t>
            </a:r>
          </a:p>
        </p:txBody>
      </p:sp>
    </p:spTree>
    <p:extLst>
      <p:ext uri="{BB962C8B-B14F-4D97-AF65-F5344CB8AC3E}">
        <p14:creationId xmlns:p14="http://schemas.microsoft.com/office/powerpoint/2010/main" val="2876359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26E4146-C594-9F4B-8278-94FA5B7080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l-GR" sz="3200" dirty="0"/>
              <a:t>Ευχαριστούμε για την προσοχή σας.</a:t>
            </a:r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E4EC2DA8-98D8-EC4A-8133-899A1DD1A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502" y="1868067"/>
            <a:ext cx="1014996" cy="1014996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3B7FD0E4-37BD-F049-8C2C-AEDE6B47A2DE}"/>
              </a:ext>
            </a:extLst>
          </p:cNvPr>
          <p:cNvSpPr txBox="1">
            <a:spLocks/>
          </p:cNvSpPr>
          <p:nvPr/>
        </p:nvSpPr>
        <p:spPr>
          <a:xfrm>
            <a:off x="4114799" y="3815256"/>
            <a:ext cx="3962400" cy="10615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l-GR" sz="1400" dirty="0">
                <a:latin typeface="Avenir Next Medium" panose="020B0503020202020204" pitchFamily="34" charset="0"/>
              </a:rPr>
              <a:t>ΠΑΝΑΓΙΩΤΗΣ ΒΙΡΒΙΛΛΗΣ</a:t>
            </a:r>
          </a:p>
          <a:p>
            <a:r>
              <a:rPr lang="el-GR" sz="1400" dirty="0">
                <a:latin typeface="Avenir Next Medium" panose="020B0503020202020204" pitchFamily="34" charset="0"/>
              </a:rPr>
              <a:t>ΑΛΕΞΑΝΔΡΟΣ ΡΑΙΚΟΣ</a:t>
            </a:r>
          </a:p>
          <a:p>
            <a:r>
              <a:rPr lang="el-GR" sz="1400">
                <a:latin typeface="Avenir Next Medium" panose="020B0503020202020204" pitchFamily="34" charset="0"/>
              </a:rPr>
              <a:t>ΑΝΔΡΕΑΣ ΠΡΙΦΤΗΣ</a:t>
            </a:r>
            <a:endParaRPr lang="el-GR" sz="1400" dirty="0">
              <a:latin typeface="Avenir Next Medium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906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84085-5F6A-4291-B247-E030B519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Το πρόβλημα</a:t>
            </a:r>
            <a:r>
              <a:rPr lang="en-US" dirty="0"/>
              <a:t> </a:t>
            </a:r>
            <a:r>
              <a:rPr lang="el-GR" dirty="0"/>
              <a:t>με τα </a:t>
            </a:r>
            <a:r>
              <a:rPr lang="en-US" dirty="0"/>
              <a:t>catering</a:t>
            </a:r>
            <a:endParaRPr lang="el-GR" dirty="0"/>
          </a:p>
        </p:txBody>
      </p:sp>
      <p:sp>
        <p:nvSpPr>
          <p:cNvPr id="3" name="Θέση αριθμού διαφάνειας 2">
            <a:extLst>
              <a:ext uri="{FF2B5EF4-FFF2-40B4-BE49-F238E27FC236}">
                <a16:creationId xmlns:a16="http://schemas.microsoft.com/office/drawing/2014/main" id="{2C883037-D12A-B049-8B2E-3DBCF3FB7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2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B3351E0C-B96D-0645-B174-0E2371209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pic>
        <p:nvPicPr>
          <p:cNvPr id="8" name="Γραφικό 7" descr="Ερωτήσεις">
            <a:extLst>
              <a:ext uri="{FF2B5EF4-FFF2-40B4-BE49-F238E27FC236}">
                <a16:creationId xmlns:a16="http://schemas.microsoft.com/office/drawing/2014/main" id="{2F9BDF33-5EEC-1F4E-A4B6-67E1BB184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2000" y="2842682"/>
            <a:ext cx="1638300" cy="1638300"/>
          </a:xfrm>
          <a:prstGeom prst="rect">
            <a:avLst/>
          </a:prstGeom>
        </p:spPr>
      </p:pic>
      <p:pic>
        <p:nvPicPr>
          <p:cNvPr id="10" name="Γραφικό 9" descr="Αναθεώρηση πελατών">
            <a:extLst>
              <a:ext uri="{FF2B5EF4-FFF2-40B4-BE49-F238E27FC236}">
                <a16:creationId xmlns:a16="http://schemas.microsoft.com/office/drawing/2014/main" id="{9B272F4D-D987-B349-8A9E-C70196C257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76850" y="2842682"/>
            <a:ext cx="1638300" cy="1638300"/>
          </a:xfrm>
          <a:prstGeom prst="rect">
            <a:avLst/>
          </a:prstGeom>
        </p:spPr>
      </p:pic>
      <p:pic>
        <p:nvPicPr>
          <p:cNvPr id="12" name="Γραφικό 11" descr="Πόλη">
            <a:extLst>
              <a:ext uri="{FF2B5EF4-FFF2-40B4-BE49-F238E27FC236}">
                <a16:creationId xmlns:a16="http://schemas.microsoft.com/office/drawing/2014/main" id="{B38043F7-55D3-3F4D-81F3-4DCFAD2B1B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15602" y="2933703"/>
            <a:ext cx="1638299" cy="16382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FB157CF-E7EE-EC4A-A857-A7496659783C}"/>
              </a:ext>
            </a:extLst>
          </p:cNvPr>
          <p:cNvSpPr txBox="1"/>
          <p:nvPr/>
        </p:nvSpPr>
        <p:spPr>
          <a:xfrm>
            <a:off x="1600200" y="4686300"/>
            <a:ext cx="2298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 err="1">
                <a:latin typeface="Avenir Next" panose="020B0503020202020204" pitchFamily="34" charset="0"/>
              </a:rPr>
              <a:t>Δυσκολ</a:t>
            </a:r>
            <a:r>
              <a:rPr lang="en-US" sz="1600" dirty="0">
                <a:latin typeface="Avenir Next" panose="020B0503020202020204" pitchFamily="34" charset="0"/>
              </a:rPr>
              <a:t>ί</a:t>
            </a:r>
            <a:r>
              <a:rPr lang="el-GR" sz="1600" dirty="0" err="1">
                <a:latin typeface="Avenir Next" panose="020B0503020202020204" pitchFamily="34" charset="0"/>
              </a:rPr>
              <a:t>ες</a:t>
            </a:r>
            <a:r>
              <a:rPr lang="el-GR" sz="1600" dirty="0">
                <a:latin typeface="Avenir Next" panose="020B0503020202020204" pitchFamily="34" charset="0"/>
              </a:rPr>
              <a:t> στην επιλογή </a:t>
            </a:r>
            <a:r>
              <a:rPr lang="en-US" sz="1600" dirty="0">
                <a:latin typeface="Avenir Next" panose="020B0503020202020204" pitchFamily="34" charset="0"/>
              </a:rPr>
              <a:t>catering</a:t>
            </a:r>
            <a:endParaRPr lang="el-GR" sz="1600" dirty="0">
              <a:latin typeface="Avenir Next" panose="020B0503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4E445-8280-7D48-BA9F-8E635216211D}"/>
              </a:ext>
            </a:extLst>
          </p:cNvPr>
          <p:cNvSpPr txBox="1"/>
          <p:nvPr/>
        </p:nvSpPr>
        <p:spPr>
          <a:xfrm>
            <a:off x="4946650" y="4686300"/>
            <a:ext cx="2298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 err="1">
                <a:latin typeface="Avenir Next" panose="020B0503020202020204" pitchFamily="34" charset="0"/>
              </a:rPr>
              <a:t>Δυσκολ</a:t>
            </a:r>
            <a:r>
              <a:rPr lang="en-US" sz="1600" dirty="0">
                <a:latin typeface="Avenir Next" panose="020B0503020202020204" pitchFamily="34" charset="0"/>
              </a:rPr>
              <a:t>ί</a:t>
            </a:r>
            <a:r>
              <a:rPr lang="el-GR" sz="1600" dirty="0" err="1">
                <a:latin typeface="Avenir Next" panose="020B0503020202020204" pitchFamily="34" charset="0"/>
              </a:rPr>
              <a:t>ες</a:t>
            </a:r>
            <a:r>
              <a:rPr lang="el-GR" sz="1600" dirty="0">
                <a:latin typeface="Avenir Next" panose="020B0503020202020204" pitchFamily="34" charset="0"/>
              </a:rPr>
              <a:t> στη </a:t>
            </a:r>
            <a:r>
              <a:rPr lang="el-GR" sz="1600" dirty="0" err="1">
                <a:latin typeface="Avenir Next" panose="020B0503020202020204" pitchFamily="34" charset="0"/>
              </a:rPr>
              <a:t>συνεννοήση</a:t>
            </a:r>
            <a:endParaRPr lang="el-GR" sz="1600" dirty="0">
              <a:latin typeface="Avenir Next" panose="020B0503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F55F5F-6636-034E-86B9-D1CBF078DBDD}"/>
              </a:ext>
            </a:extLst>
          </p:cNvPr>
          <p:cNvSpPr txBox="1"/>
          <p:nvPr/>
        </p:nvSpPr>
        <p:spPr>
          <a:xfrm>
            <a:off x="8385401" y="4686300"/>
            <a:ext cx="2298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>
                <a:latin typeface="Avenir Next" panose="020B0503020202020204" pitchFamily="34" charset="0"/>
              </a:rPr>
              <a:t>Κατακερματισμένη</a:t>
            </a:r>
          </a:p>
          <a:p>
            <a:pPr algn="ctr"/>
            <a:r>
              <a:rPr lang="el-GR" sz="1600" dirty="0">
                <a:latin typeface="Avenir Next" panose="020B0503020202020204" pitchFamily="34" charset="0"/>
              </a:rPr>
              <a:t>βιομηχανία</a:t>
            </a:r>
          </a:p>
        </p:txBody>
      </p:sp>
    </p:spTree>
    <p:extLst>
      <p:ext uri="{BB962C8B-B14F-4D97-AF65-F5344CB8AC3E}">
        <p14:creationId xmlns:p14="http://schemas.microsoft.com/office/powerpoint/2010/main" val="3126061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84085-5F6A-4291-B247-E030B519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Η δική μας λύση</a:t>
            </a:r>
          </a:p>
        </p:txBody>
      </p:sp>
      <p:sp>
        <p:nvSpPr>
          <p:cNvPr id="3" name="Θέση αριθμού διαφάνειας 2">
            <a:extLst>
              <a:ext uri="{FF2B5EF4-FFF2-40B4-BE49-F238E27FC236}">
                <a16:creationId xmlns:a16="http://schemas.microsoft.com/office/drawing/2014/main" id="{2C883037-D12A-B049-8B2E-3DBCF3FB7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3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B3351E0C-B96D-0645-B174-0E2371209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B157CF-E7EE-EC4A-A857-A7496659783C}"/>
              </a:ext>
            </a:extLst>
          </p:cNvPr>
          <p:cNvSpPr txBox="1"/>
          <p:nvPr/>
        </p:nvSpPr>
        <p:spPr>
          <a:xfrm>
            <a:off x="1600199" y="4686300"/>
            <a:ext cx="2298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>
                <a:latin typeface="Avenir Next" panose="020B0503020202020204" pitchFamily="34" charset="0"/>
              </a:rPr>
              <a:t>Εξατομικευμένες προτάσεις </a:t>
            </a:r>
            <a:r>
              <a:rPr lang="en-US" sz="1600" dirty="0">
                <a:latin typeface="Avenir Next" panose="020B0503020202020204" pitchFamily="34" charset="0"/>
              </a:rPr>
              <a:t>catering</a:t>
            </a:r>
            <a:endParaRPr lang="el-GR" sz="1600" dirty="0">
              <a:latin typeface="Avenir Next" panose="020B0503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4E445-8280-7D48-BA9F-8E635216211D}"/>
              </a:ext>
            </a:extLst>
          </p:cNvPr>
          <p:cNvSpPr txBox="1"/>
          <p:nvPr/>
        </p:nvSpPr>
        <p:spPr>
          <a:xfrm>
            <a:off x="4935649" y="4686300"/>
            <a:ext cx="2298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>
                <a:latin typeface="Avenir Next" panose="020B0503020202020204" pitchFamily="34" charset="0"/>
              </a:rPr>
              <a:t>Τυποπο</a:t>
            </a:r>
            <a:r>
              <a:rPr lang="en-US" sz="1600" dirty="0">
                <a:latin typeface="Avenir Next" panose="020B0503020202020204" pitchFamily="34" charset="0"/>
              </a:rPr>
              <a:t>ί</a:t>
            </a:r>
            <a:r>
              <a:rPr lang="el-GR" sz="1600" dirty="0" err="1">
                <a:latin typeface="Avenir Next" panose="020B0503020202020204" pitchFamily="34" charset="0"/>
              </a:rPr>
              <a:t>ηση</a:t>
            </a:r>
            <a:r>
              <a:rPr lang="el-GR" sz="1600" dirty="0">
                <a:latin typeface="Avenir Next" panose="020B0503020202020204" pitchFamily="34" charset="0"/>
              </a:rPr>
              <a:t> συνεννόησης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F55F5F-6636-034E-86B9-D1CBF078DBDD}"/>
              </a:ext>
            </a:extLst>
          </p:cNvPr>
          <p:cNvSpPr txBox="1"/>
          <p:nvPr/>
        </p:nvSpPr>
        <p:spPr>
          <a:xfrm>
            <a:off x="8385401" y="4686300"/>
            <a:ext cx="2298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>
                <a:latin typeface="Avenir Next" panose="020B0503020202020204" pitchFamily="34" charset="0"/>
              </a:rPr>
              <a:t>Ενιαία πλατφόρμα υπηρεσιών </a:t>
            </a:r>
            <a:r>
              <a:rPr lang="en-US" sz="1600" dirty="0">
                <a:latin typeface="Avenir Next" panose="020B0503020202020204" pitchFamily="34" charset="0"/>
              </a:rPr>
              <a:t>catering</a:t>
            </a:r>
            <a:endParaRPr lang="el-GR" sz="1600" dirty="0">
              <a:latin typeface="Avenir Next" panose="020B0503020202020204" pitchFamily="34" charset="0"/>
            </a:endParaRPr>
          </a:p>
        </p:txBody>
      </p:sp>
      <p:pic>
        <p:nvPicPr>
          <p:cNvPr id="6" name="Γραφικό 5" descr="Συνδέσεις">
            <a:extLst>
              <a:ext uri="{FF2B5EF4-FFF2-40B4-BE49-F238E27FC236}">
                <a16:creationId xmlns:a16="http://schemas.microsoft.com/office/drawing/2014/main" id="{184BD604-C1C8-CD4D-9BA5-E18646ECC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01301" y="2842682"/>
            <a:ext cx="1638299" cy="1638299"/>
          </a:xfrm>
          <a:prstGeom prst="rect">
            <a:avLst/>
          </a:prstGeom>
        </p:spPr>
      </p:pic>
      <p:pic>
        <p:nvPicPr>
          <p:cNvPr id="9" name="Γραφικό 8" descr="Λίστα">
            <a:extLst>
              <a:ext uri="{FF2B5EF4-FFF2-40B4-BE49-F238E27FC236}">
                <a16:creationId xmlns:a16="http://schemas.microsoft.com/office/drawing/2014/main" id="{9258DC81-3B42-984B-A224-510807AB89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5850" y="2922368"/>
            <a:ext cx="1638299" cy="1638299"/>
          </a:xfrm>
          <a:prstGeom prst="rect">
            <a:avLst/>
          </a:prstGeom>
        </p:spPr>
      </p:pic>
      <p:pic>
        <p:nvPicPr>
          <p:cNvPr id="16" name="Γραφικό 15" descr="Κοινό-στόχος">
            <a:extLst>
              <a:ext uri="{FF2B5EF4-FFF2-40B4-BE49-F238E27FC236}">
                <a16:creationId xmlns:a16="http://schemas.microsoft.com/office/drawing/2014/main" id="{795720F5-91DA-534E-8227-F5AD4F9569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30400" y="3048001"/>
            <a:ext cx="1638299" cy="163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62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548B552B-79AF-0A45-A959-F233F051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21F64334-BBE3-9948-BCF0-BE76B0949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pic>
        <p:nvPicPr>
          <p:cNvPr id="9" name="Εικόνα 8">
            <a:extLst>
              <a:ext uri="{FF2B5EF4-FFF2-40B4-BE49-F238E27FC236}">
                <a16:creationId xmlns:a16="http://schemas.microsoft.com/office/drawing/2014/main" id="{2A3E0100-9DC9-7545-B511-E9E7E950D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0320" y="1163320"/>
            <a:ext cx="4531360" cy="453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9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1F1E985-EEB9-CF4A-985C-C2CDA8905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Γνωρίστε την </a:t>
            </a:r>
            <a:r>
              <a:rPr lang="en-US" dirty="0">
                <a:latin typeface="Bodoni 72 Book" pitchFamily="2" charset="0"/>
              </a:rPr>
              <a:t>Chafer</a:t>
            </a:r>
            <a:r>
              <a:rPr lang="en-US" dirty="0"/>
              <a:t>.</a:t>
            </a:r>
            <a:endParaRPr lang="el-GR" dirty="0"/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1696C863-1CD8-9740-9AC7-95FBEC9B67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l-GR" sz="1600" dirty="0">
                <a:latin typeface="Avenir Next" panose="020B0503020202020204" pitchFamily="34" charset="0"/>
              </a:rPr>
              <a:t>Μ</a:t>
            </a:r>
            <a:r>
              <a:rPr lang="en-US" sz="1600" dirty="0">
                <a:latin typeface="Avenir Next" panose="020B0503020202020204" pitchFamily="34" charset="0"/>
              </a:rPr>
              <a:t>ί</a:t>
            </a:r>
            <a:r>
              <a:rPr lang="el-GR" sz="1600" dirty="0">
                <a:latin typeface="Avenir Next" panose="020B0503020202020204" pitchFamily="34" charset="0"/>
              </a:rPr>
              <a:t>α σύγχρονη διαδικτυακή πλατφόρμα διακανονισμών με εξατομικευμένες προτάσεις </a:t>
            </a:r>
            <a:r>
              <a:rPr lang="en-US" sz="1600" dirty="0">
                <a:latin typeface="Avenir Next" panose="020B0503020202020204" pitchFamily="34" charset="0"/>
              </a:rPr>
              <a:t>catering, </a:t>
            </a:r>
            <a:r>
              <a:rPr lang="el-GR" sz="1600" dirty="0">
                <a:latin typeface="Avenir Next" panose="020B0503020202020204" pitchFamily="34" charset="0"/>
              </a:rPr>
              <a:t>αναλαμβάνοντας ευθύνη για την ποιότητα των παρεχόμενων υπηρεσιών σε ιδιώτες και επιχειρήσεις.</a:t>
            </a:r>
          </a:p>
          <a:p>
            <a:endParaRPr lang="el-GR" sz="1600" dirty="0">
              <a:latin typeface="Avenir Next" panose="020B0503020202020204" pitchFamily="34" charset="0"/>
            </a:endParaRPr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56FC8110-1C3E-0A42-A431-546088F13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952E7B28-C2FF-A949-993B-2939481B1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35706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38D2E07-2B7B-D64B-BAC6-BFF23631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4 βασικοί πυλώνες λειτουργίας</a:t>
            </a:r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41F95170-5CB2-2B4D-AB0C-489B263F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B8C6CC3D-B0E1-A94C-9115-E3006923F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6</a:t>
            </a:fld>
            <a:endParaRPr lang="el-G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01271E-0D75-7646-95BF-1D26C40310D4}"/>
              </a:ext>
            </a:extLst>
          </p:cNvPr>
          <p:cNvSpPr txBox="1"/>
          <p:nvPr/>
        </p:nvSpPr>
        <p:spPr>
          <a:xfrm>
            <a:off x="1295401" y="4461528"/>
            <a:ext cx="2263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400" dirty="0">
                <a:latin typeface="Avenir Next" panose="020B0503020202020204" pitchFamily="34" charset="0"/>
              </a:rPr>
              <a:t>Εξατομικευμένη υπηρεσία προτάσεων</a:t>
            </a:r>
          </a:p>
        </p:txBody>
      </p:sp>
      <p:pic>
        <p:nvPicPr>
          <p:cNvPr id="12" name="Γραφικό 11" descr="Πινέλο">
            <a:extLst>
              <a:ext uri="{FF2B5EF4-FFF2-40B4-BE49-F238E27FC236}">
                <a16:creationId xmlns:a16="http://schemas.microsoft.com/office/drawing/2014/main" id="{D37B530C-C61F-7E45-8982-18CE6D229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59112" y="3175167"/>
            <a:ext cx="1019429" cy="1019429"/>
          </a:xfrm>
          <a:prstGeom prst="rect">
            <a:avLst/>
          </a:prstGeom>
        </p:spPr>
      </p:pic>
      <p:pic>
        <p:nvPicPr>
          <p:cNvPr id="14" name="Γραφικό 13" descr="Μετρητής">
            <a:extLst>
              <a:ext uri="{FF2B5EF4-FFF2-40B4-BE49-F238E27FC236}">
                <a16:creationId xmlns:a16="http://schemas.microsoft.com/office/drawing/2014/main" id="{64E36522-2E90-6C48-85D7-E0B3DE899B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70589" y="3082034"/>
            <a:ext cx="1126068" cy="112606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5E7D2AE-E4BB-D14A-8E00-8C4AACD6AC43}"/>
              </a:ext>
            </a:extLst>
          </p:cNvPr>
          <p:cNvSpPr txBox="1"/>
          <p:nvPr/>
        </p:nvSpPr>
        <p:spPr>
          <a:xfrm>
            <a:off x="3701629" y="4463478"/>
            <a:ext cx="2263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400" dirty="0">
                <a:latin typeface="Avenir Next" panose="020B0503020202020204" pitchFamily="34" charset="0"/>
              </a:rPr>
              <a:t>Αξιοκεντρικό προωθητικό μοντέλο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72ECA7-B8D1-034B-A7FD-4B678C430E12}"/>
              </a:ext>
            </a:extLst>
          </p:cNvPr>
          <p:cNvSpPr txBox="1"/>
          <p:nvPr/>
        </p:nvSpPr>
        <p:spPr>
          <a:xfrm>
            <a:off x="6226382" y="4461528"/>
            <a:ext cx="2263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400" dirty="0">
                <a:latin typeface="Avenir Next" panose="020B0503020202020204" pitchFamily="34" charset="0"/>
              </a:rPr>
              <a:t>Στρατηγικές συνεργασίες </a:t>
            </a:r>
            <a:r>
              <a:rPr lang="en-US" sz="1400" dirty="0">
                <a:latin typeface="Avenir Next" panose="020B0503020202020204" pitchFamily="34" charset="0"/>
              </a:rPr>
              <a:t>catering</a:t>
            </a:r>
            <a:endParaRPr lang="el-GR" sz="1400" dirty="0">
              <a:latin typeface="Avenir Next" panose="020B0503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D9BF58-A24E-EB41-9F8D-558289F63C17}"/>
              </a:ext>
            </a:extLst>
          </p:cNvPr>
          <p:cNvSpPr txBox="1"/>
          <p:nvPr/>
        </p:nvSpPr>
        <p:spPr>
          <a:xfrm>
            <a:off x="8632609" y="4462027"/>
            <a:ext cx="2263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400" dirty="0">
                <a:latin typeface="Avenir Next" panose="020B0503020202020204" pitchFamily="34" charset="0"/>
              </a:rPr>
              <a:t>Αυστηρός </a:t>
            </a:r>
          </a:p>
          <a:p>
            <a:pPr algn="ctr"/>
            <a:r>
              <a:rPr lang="el-GR" sz="1400" dirty="0">
                <a:latin typeface="Avenir Next" panose="020B0503020202020204" pitchFamily="34" charset="0"/>
              </a:rPr>
              <a:t>ποιοτικός έλεγχος</a:t>
            </a:r>
          </a:p>
        </p:txBody>
      </p:sp>
      <p:pic>
        <p:nvPicPr>
          <p:cNvPr id="25" name="Γραφικό 24" descr="Playbook">
            <a:extLst>
              <a:ext uri="{FF2B5EF4-FFF2-40B4-BE49-F238E27FC236}">
                <a16:creationId xmlns:a16="http://schemas.microsoft.com/office/drawing/2014/main" id="{E94A2B69-A000-AC42-AA87-5F8D5B3FFC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95344" y="3119269"/>
            <a:ext cx="1126066" cy="1126066"/>
          </a:xfrm>
          <a:prstGeom prst="rect">
            <a:avLst/>
          </a:prstGeom>
        </p:spPr>
      </p:pic>
      <p:pic>
        <p:nvPicPr>
          <p:cNvPr id="27" name="Γραφικό 26" descr="Παρουσίαση με λίστα ελέγχου">
            <a:extLst>
              <a:ext uri="{FF2B5EF4-FFF2-40B4-BE49-F238E27FC236}">
                <a16:creationId xmlns:a16="http://schemas.microsoft.com/office/drawing/2014/main" id="{37FCF0FC-FA20-A64E-8ED0-BB57E18400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01571" y="3119269"/>
            <a:ext cx="1126065" cy="112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02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υποσέλιδου 1">
            <a:extLst>
              <a:ext uri="{FF2B5EF4-FFF2-40B4-BE49-F238E27FC236}">
                <a16:creationId xmlns:a16="http://schemas.microsoft.com/office/drawing/2014/main" id="{9ED0A881-6A1A-994A-8301-A9BC43A77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</a:p>
        </p:txBody>
      </p:sp>
      <p:sp>
        <p:nvSpPr>
          <p:cNvPr id="3" name="Θέση αριθμού διαφάνειας 2">
            <a:extLst>
              <a:ext uri="{FF2B5EF4-FFF2-40B4-BE49-F238E27FC236}">
                <a16:creationId xmlns:a16="http://schemas.microsoft.com/office/drawing/2014/main" id="{4252A312-0870-6346-BB79-7AC40336E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7</a:t>
            </a:fld>
            <a:endParaRPr lang="el-GR"/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83FFFB6D-E079-B34C-B731-52B5FB82FA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18" y="1117600"/>
            <a:ext cx="4775200" cy="4775200"/>
          </a:xfrm>
          <a:prstGeom prst="rect">
            <a:avLst/>
          </a:prstGeom>
        </p:spPr>
      </p:pic>
      <p:pic>
        <p:nvPicPr>
          <p:cNvPr id="9" name="Εικόνα 8">
            <a:extLst>
              <a:ext uri="{FF2B5EF4-FFF2-40B4-BE49-F238E27FC236}">
                <a16:creationId xmlns:a16="http://schemas.microsoft.com/office/drawing/2014/main" id="{8E2A1267-AF54-0E46-9A62-2343D2D88D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482" y="1117600"/>
            <a:ext cx="4775200" cy="4775200"/>
          </a:xfrm>
          <a:prstGeom prst="rect">
            <a:avLst/>
          </a:prstGeom>
        </p:spPr>
      </p:pic>
      <p:cxnSp>
        <p:nvCxnSpPr>
          <p:cNvPr id="11" name="Ευθεία γραμμή σύνδεσης 10">
            <a:extLst>
              <a:ext uri="{FF2B5EF4-FFF2-40B4-BE49-F238E27FC236}">
                <a16:creationId xmlns:a16="http://schemas.microsoft.com/office/drawing/2014/main" id="{FDDB5C7C-202B-C441-984A-507B28C36F19}"/>
              </a:ext>
            </a:extLst>
          </p:cNvPr>
          <p:cNvCxnSpPr>
            <a:cxnSpLocks/>
          </p:cNvCxnSpPr>
          <p:nvPr/>
        </p:nvCxnSpPr>
        <p:spPr>
          <a:xfrm>
            <a:off x="6085840" y="1498600"/>
            <a:ext cx="0" cy="38608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203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7253611-11A3-604F-8B45-8924D9AF0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1274232"/>
            <a:ext cx="6241816" cy="828888"/>
          </a:xfrm>
        </p:spPr>
        <p:txBody>
          <a:bodyPr anchor="ctr"/>
          <a:lstStyle/>
          <a:p>
            <a:r>
              <a:rPr lang="en-US" dirty="0"/>
              <a:t>Chafer </a:t>
            </a:r>
            <a:r>
              <a:rPr lang="el-GR" dirty="0"/>
              <a:t>για ιδιώτες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C044740A-60E0-634F-AF93-51874B078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5399" y="2103120"/>
            <a:ext cx="6241816" cy="3680992"/>
          </a:xfrm>
        </p:spPr>
        <p:txBody>
          <a:bodyPr>
            <a:normAutofit/>
          </a:bodyPr>
          <a:lstStyle/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Ο χρήστης απαντά σε ένα ερωτηματολόγιο</a:t>
            </a:r>
            <a:r>
              <a:rPr lang="en-US" dirty="0">
                <a:latin typeface="Avenir Next" panose="020B0503020202020204" pitchFamily="34" charset="0"/>
              </a:rPr>
              <a:t> </a:t>
            </a:r>
            <a:r>
              <a:rPr lang="el-GR" dirty="0">
                <a:latin typeface="Avenir Next" panose="020B0503020202020204" pitchFamily="34" charset="0"/>
              </a:rPr>
              <a:t>ιδιωτ</a:t>
            </a:r>
            <a:r>
              <a:rPr lang="en-US" dirty="0">
                <a:latin typeface="Avenir Next" panose="020B0503020202020204" pitchFamily="34" charset="0"/>
              </a:rPr>
              <a:t>ώ</a:t>
            </a:r>
            <a:r>
              <a:rPr lang="el-GR" dirty="0">
                <a:latin typeface="Avenir Next" panose="020B0503020202020204" pitchFamily="34" charset="0"/>
              </a:rPr>
              <a:t>ν σχετικό με την κράτηση που θέλει να κάνει.</a:t>
            </a:r>
          </a:p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Παρουσιάζεται ένα</a:t>
            </a:r>
            <a:r>
              <a:rPr lang="en-US" dirty="0">
                <a:latin typeface="Avenir Next" panose="020B0503020202020204" pitchFamily="34" charset="0"/>
              </a:rPr>
              <a:t> </a:t>
            </a:r>
            <a:r>
              <a:rPr lang="el-GR" dirty="0">
                <a:latin typeface="Avenir Next" panose="020B0503020202020204" pitchFamily="34" charset="0"/>
              </a:rPr>
              <a:t>από τα συνεργαζόμενα </a:t>
            </a:r>
            <a:r>
              <a:rPr lang="en-US" dirty="0">
                <a:latin typeface="Avenir Next" panose="020B0503020202020204" pitchFamily="34" charset="0"/>
              </a:rPr>
              <a:t>catering</a:t>
            </a:r>
            <a:r>
              <a:rPr lang="el-GR" dirty="0">
                <a:latin typeface="Avenir Next" panose="020B0503020202020204" pitchFamily="34" charset="0"/>
              </a:rPr>
              <a:t> με την τιμή και τις παροχές του,</a:t>
            </a:r>
            <a:r>
              <a:rPr lang="en-US" dirty="0">
                <a:latin typeface="Avenir Next" panose="020B0503020202020204" pitchFamily="34" charset="0"/>
              </a:rPr>
              <a:t> </a:t>
            </a:r>
            <a:r>
              <a:rPr lang="el-GR" dirty="0">
                <a:latin typeface="Avenir Next" panose="020B0503020202020204" pitchFamily="34" charset="0"/>
              </a:rPr>
              <a:t>βάσει τις προτιμήσεις του χρήστη.  </a:t>
            </a:r>
            <a:br>
              <a:rPr lang="el-GR" dirty="0">
                <a:latin typeface="Avenir Next" panose="020B0503020202020204" pitchFamily="34" charset="0"/>
              </a:rPr>
            </a:br>
            <a:r>
              <a:rPr lang="el-G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Προσφέρονται και εναλλακτικές επιλογές συνεργαζόμενων c</a:t>
            </a:r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atering</a:t>
            </a:r>
            <a:r>
              <a:rPr lang="el-G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.</a:t>
            </a:r>
          </a:p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Ο χρήστης κάνει </a:t>
            </a:r>
            <a:r>
              <a:rPr lang="en-US" dirty="0">
                <a:latin typeface="Avenir Next" panose="020B0503020202020204" pitchFamily="34" charset="0"/>
              </a:rPr>
              <a:t>online </a:t>
            </a:r>
            <a:r>
              <a:rPr lang="el-GR" dirty="0">
                <a:latin typeface="Avenir Next" panose="020B0503020202020204" pitchFamily="34" charset="0"/>
              </a:rPr>
              <a:t>κράτηση και πληρωμή.</a:t>
            </a:r>
          </a:p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Γίνεται μετάβαση στην διεπαφή διαχείρισης της κράτησης, με λειτουργίες όπως </a:t>
            </a:r>
            <a:r>
              <a:rPr lang="en-US" b="1" dirty="0">
                <a:latin typeface="Avenir Next" panose="020B0503020202020204" pitchFamily="34" charset="0"/>
              </a:rPr>
              <a:t>AR </a:t>
            </a:r>
            <a:r>
              <a:rPr lang="en-US" dirty="0">
                <a:latin typeface="Avenir Next" panose="020B0503020202020204" pitchFamily="34" charset="0"/>
              </a:rPr>
              <a:t>Table Planner</a:t>
            </a:r>
            <a:r>
              <a:rPr lang="el-GR" dirty="0">
                <a:latin typeface="Avenir Next" panose="020B0503020202020204" pitchFamily="34" charset="0"/>
              </a:rPr>
              <a:t>.</a:t>
            </a:r>
          </a:p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Η κράτηση πραγματοποιείται στον χώρο του πελάτη.</a:t>
            </a:r>
          </a:p>
          <a:p>
            <a:pPr marL="400050" indent="-400050" algn="l">
              <a:buFont typeface="+mj-lt"/>
              <a:buAutoNum type="romanUcPeriod"/>
            </a:pPr>
            <a:endParaRPr lang="el-GR" dirty="0">
              <a:latin typeface="Avenir Next" panose="020B0503020202020204" pitchFamily="34" charset="0"/>
            </a:endParaRPr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3239B15-1A67-E34A-9D17-D65C7CD3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77E5A475-4C1D-1444-9164-C150E3325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8</a:t>
            </a:fld>
            <a:endParaRPr lang="el-GR"/>
          </a:p>
        </p:txBody>
      </p:sp>
      <p:pic>
        <p:nvPicPr>
          <p:cNvPr id="12" name="Εικόνα 11" descr="Εικόνα που περιέχει πορτοκαλί&#10;&#10;Περιγραφή που δημιουργήθηκε αυτόματα">
            <a:extLst>
              <a:ext uri="{FF2B5EF4-FFF2-40B4-BE49-F238E27FC236}">
                <a16:creationId xmlns:a16="http://schemas.microsoft.com/office/drawing/2014/main" id="{74C58EEC-1291-404B-8770-E37A297C5C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67" t="18580" r="30847" b="18580"/>
          <a:stretch/>
        </p:blipFill>
        <p:spPr>
          <a:xfrm>
            <a:off x="8292662" y="1274232"/>
            <a:ext cx="2396359" cy="430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360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3239B15-1A67-E34A-9D17-D65C7CD3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l-GR"/>
              <a:t>© 2019 Πανεπιστήμιο Πειραιώς - ΨΣ730</a:t>
            </a:r>
            <a:endParaRPr lang="en-US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77E5A475-4C1D-1444-9164-C150E3325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45B6D-1AE9-4C4D-AC38-C455C96DF37A}" type="slidenum">
              <a:rPr lang="el-GR" smtClean="0"/>
              <a:t>9</a:t>
            </a:fld>
            <a:endParaRPr lang="el-GR"/>
          </a:p>
        </p:txBody>
      </p:sp>
      <p:pic>
        <p:nvPicPr>
          <p:cNvPr id="7" name="Εικόνα 6" descr="Εικόνα που περιέχει οθόνη, iPod&#10;&#10;Περιγραφή που δημιουργήθηκε αυτόματα">
            <a:extLst>
              <a:ext uri="{FF2B5EF4-FFF2-40B4-BE49-F238E27FC236}">
                <a16:creationId xmlns:a16="http://schemas.microsoft.com/office/drawing/2014/main" id="{FAC693FE-45B3-B643-BBA3-793F664728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33" t="18580" r="31346" b="18580"/>
          <a:stretch/>
        </p:blipFill>
        <p:spPr>
          <a:xfrm>
            <a:off x="8303172" y="1274232"/>
            <a:ext cx="2354318" cy="4309536"/>
          </a:xfrm>
          <a:prstGeom prst="rect">
            <a:avLst/>
          </a:prstGeom>
        </p:spPr>
      </p:pic>
      <p:sp>
        <p:nvSpPr>
          <p:cNvPr id="11" name="Τίτλος 1">
            <a:extLst>
              <a:ext uri="{FF2B5EF4-FFF2-40B4-BE49-F238E27FC236}">
                <a16:creationId xmlns:a16="http://schemas.microsoft.com/office/drawing/2014/main" id="{63A2F333-75F0-994E-8A54-D39673733335}"/>
              </a:ext>
            </a:extLst>
          </p:cNvPr>
          <p:cNvSpPr txBox="1">
            <a:spLocks/>
          </p:cNvSpPr>
          <p:nvPr/>
        </p:nvSpPr>
        <p:spPr>
          <a:xfrm>
            <a:off x="1295399" y="1274232"/>
            <a:ext cx="6241816" cy="82888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Chafer </a:t>
            </a:r>
            <a:r>
              <a:rPr lang="el-GR" dirty="0"/>
              <a:t>για επιχειρήσεις</a:t>
            </a:r>
          </a:p>
        </p:txBody>
      </p:sp>
      <p:sp>
        <p:nvSpPr>
          <p:cNvPr id="13" name="Θέση κειμένου 3">
            <a:extLst>
              <a:ext uri="{FF2B5EF4-FFF2-40B4-BE49-F238E27FC236}">
                <a16:creationId xmlns:a16="http://schemas.microsoft.com/office/drawing/2014/main" id="{AFB0E0EC-9DFF-9C48-9756-F33A6A56C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5399" y="2103119"/>
            <a:ext cx="6241816" cy="3480649"/>
          </a:xfrm>
        </p:spPr>
        <p:txBody>
          <a:bodyPr>
            <a:normAutofit fontScale="92500" lnSpcReduction="10000"/>
          </a:bodyPr>
          <a:lstStyle/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Ο πελάτης απαντά σε ένα ερωτηματολόγιο</a:t>
            </a:r>
            <a:r>
              <a:rPr lang="en-US" dirty="0">
                <a:latin typeface="Avenir Next" panose="020B0503020202020204" pitchFamily="34" charset="0"/>
              </a:rPr>
              <a:t> </a:t>
            </a:r>
            <a:r>
              <a:rPr lang="el-GR" dirty="0">
                <a:latin typeface="Avenir Next" panose="020B0503020202020204" pitchFamily="34" charset="0"/>
              </a:rPr>
              <a:t>επιχειρήσεων σχετικό με την κράτηση που θέλει να κάνει.</a:t>
            </a:r>
          </a:p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Παρουσιάζεται ένα</a:t>
            </a:r>
            <a:r>
              <a:rPr lang="en-US" dirty="0">
                <a:latin typeface="Avenir Next" panose="020B0503020202020204" pitchFamily="34" charset="0"/>
              </a:rPr>
              <a:t> </a:t>
            </a:r>
            <a:r>
              <a:rPr lang="el-GR" dirty="0">
                <a:latin typeface="Avenir Next" panose="020B0503020202020204" pitchFamily="34" charset="0"/>
              </a:rPr>
              <a:t>από τα συνεργαζόμενα </a:t>
            </a:r>
            <a:r>
              <a:rPr lang="en-US" dirty="0">
                <a:latin typeface="Avenir Next" panose="020B0503020202020204" pitchFamily="34" charset="0"/>
              </a:rPr>
              <a:t>catering</a:t>
            </a:r>
            <a:r>
              <a:rPr lang="el-GR" dirty="0">
                <a:latin typeface="Avenir Next" panose="020B0503020202020204" pitchFamily="34" charset="0"/>
              </a:rPr>
              <a:t> με την τιμή και τις παροχές του,</a:t>
            </a:r>
            <a:r>
              <a:rPr lang="en-US" dirty="0">
                <a:latin typeface="Avenir Next" panose="020B0503020202020204" pitchFamily="34" charset="0"/>
              </a:rPr>
              <a:t> </a:t>
            </a:r>
            <a:r>
              <a:rPr lang="el-GR" dirty="0">
                <a:latin typeface="Avenir Next" panose="020B0503020202020204" pitchFamily="34" charset="0"/>
              </a:rPr>
              <a:t>βάσει τις προτιμήσεις της επιχείρησης.  </a:t>
            </a:r>
            <a:br>
              <a:rPr lang="el-GR" dirty="0">
                <a:latin typeface="Avenir Next" panose="020B0503020202020204" pitchFamily="34" charset="0"/>
              </a:rPr>
            </a:br>
            <a:r>
              <a:rPr lang="el-G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Προσφέρονται και εναλλακτικές επιλογές συνεργαζόμενων 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atering</a:t>
            </a:r>
            <a:r>
              <a:rPr lang="el-G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.</a:t>
            </a:r>
          </a:p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Η επιχείρηση κάνει </a:t>
            </a:r>
            <a:r>
              <a:rPr lang="el-GR" dirty="0" err="1">
                <a:latin typeface="Avenir Next" panose="020B0503020202020204" pitchFamily="34" charset="0"/>
              </a:rPr>
              <a:t>κρ</a:t>
            </a:r>
            <a:r>
              <a:rPr lang="en-US" dirty="0">
                <a:latin typeface="Avenir Next" panose="020B0503020202020204" pitchFamily="34" charset="0"/>
              </a:rPr>
              <a:t>ά</a:t>
            </a:r>
            <a:r>
              <a:rPr lang="el-GR" dirty="0">
                <a:latin typeface="Avenir Next" panose="020B0503020202020204" pitchFamily="34" charset="0"/>
              </a:rPr>
              <a:t>τηση κατόπιν συνεννόησης και </a:t>
            </a:r>
            <a:r>
              <a:rPr lang="en-US" dirty="0">
                <a:latin typeface="Avenir Next" panose="020B0503020202020204" pitchFamily="34" charset="0"/>
              </a:rPr>
              <a:t>online</a:t>
            </a:r>
            <a:r>
              <a:rPr lang="el-GR" dirty="0">
                <a:latin typeface="Avenir Next" panose="020B0503020202020204" pitchFamily="34" charset="0"/>
              </a:rPr>
              <a:t> πληρωμή.</a:t>
            </a:r>
          </a:p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Γίνεται μετάβαση στην διεπαφή διαχείρισης της κράτησης.</a:t>
            </a:r>
          </a:p>
          <a:p>
            <a:pPr marL="400050" indent="-400050" algn="l">
              <a:buFont typeface="+mj-lt"/>
              <a:buAutoNum type="romanUcPeriod"/>
            </a:pPr>
            <a:r>
              <a:rPr lang="el-GR" dirty="0">
                <a:latin typeface="Avenir Next" panose="020B0503020202020204" pitchFamily="34" charset="0"/>
              </a:rPr>
              <a:t>Η κράτηση πραγματοποιείται στον χώρο της επιχείρησης.</a:t>
            </a:r>
          </a:p>
        </p:txBody>
      </p:sp>
    </p:spTree>
    <p:extLst>
      <p:ext uri="{BB962C8B-B14F-4D97-AF65-F5344CB8AC3E}">
        <p14:creationId xmlns:p14="http://schemas.microsoft.com/office/powerpoint/2010/main" val="24036090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550</Words>
  <Application>Microsoft Macintosh PowerPoint</Application>
  <PresentationFormat>Ευρεία οθόνη</PresentationFormat>
  <Paragraphs>109</Paragraphs>
  <Slides>18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6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18</vt:i4>
      </vt:variant>
    </vt:vector>
  </HeadingPairs>
  <TitlesOfParts>
    <vt:vector size="25" baseType="lpstr">
      <vt:lpstr>Arial</vt:lpstr>
      <vt:lpstr>Avenir Next</vt:lpstr>
      <vt:lpstr>Avenir Next Medium</vt:lpstr>
      <vt:lpstr>Bodoni 72 Book</vt:lpstr>
      <vt:lpstr>Calibri</vt:lpstr>
      <vt:lpstr>Garamond</vt:lpstr>
      <vt:lpstr>Organic</vt:lpstr>
      <vt:lpstr>Παρουσίαση του PowerPoint</vt:lpstr>
      <vt:lpstr>Το πρόβλημα με τα catering</vt:lpstr>
      <vt:lpstr>Η δική μας λύση</vt:lpstr>
      <vt:lpstr>Παρουσίαση του PowerPoint</vt:lpstr>
      <vt:lpstr>Γνωρίστε την Chafer.</vt:lpstr>
      <vt:lpstr>4 βασικοί πυλώνες λειτουργίας</vt:lpstr>
      <vt:lpstr>Παρουσίαση του PowerPoint</vt:lpstr>
      <vt:lpstr>Chafer για ιδιώτες</vt:lpstr>
      <vt:lpstr>Παρουσίαση του PowerPoint</vt:lpstr>
      <vt:lpstr>Ανταγωνισμός</vt:lpstr>
      <vt:lpstr>Στόχος μας για την αγορά</vt:lpstr>
      <vt:lpstr>Εκτιμώμενα μεγέθη αγοράς</vt:lpstr>
      <vt:lpstr>Μοντέλο εσόδων</vt:lpstr>
      <vt:lpstr>Εκτιμώμενα έσοδα αγοράς</vt:lpstr>
      <vt:lpstr>Σενάριο πωλήσεων σε ιδιώτες</vt:lpstr>
      <vt:lpstr>Σενάριο πωλήσεων σε επιχειρήσεις</vt:lpstr>
      <vt:lpstr>Παρουσίαση του PowerPoint</vt:lpstr>
      <vt:lpstr>Ευχαριστούμε για την προσοχή σας.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2012-08-02T13:11:46Z</dcterms:created>
  <dcterms:modified xsi:type="dcterms:W3CDTF">2019-05-26T15:23:26Z</dcterms:modified>
</cp:coreProperties>
</file>

<file path=docProps/thumbnail.jpeg>
</file>